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20" r:id="rId3"/>
    <p:sldId id="257" r:id="rId4"/>
    <p:sldId id="258" r:id="rId5"/>
    <p:sldId id="259" r:id="rId6"/>
    <p:sldId id="321" r:id="rId7"/>
    <p:sldId id="260" r:id="rId8"/>
    <p:sldId id="322" r:id="rId9"/>
    <p:sldId id="261" r:id="rId10"/>
    <p:sldId id="262" r:id="rId11"/>
    <p:sldId id="263" r:id="rId12"/>
    <p:sldId id="264" r:id="rId13"/>
    <p:sldId id="265" r:id="rId14"/>
    <p:sldId id="271" r:id="rId15"/>
    <p:sldId id="266" r:id="rId16"/>
    <p:sldId id="268" r:id="rId17"/>
    <p:sldId id="267" r:id="rId18"/>
    <p:sldId id="270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323" r:id="rId40"/>
    <p:sldId id="291" r:id="rId41"/>
    <p:sldId id="293" r:id="rId42"/>
    <p:sldId id="294" r:id="rId43"/>
    <p:sldId id="295" r:id="rId44"/>
    <p:sldId id="296" r:id="rId45"/>
    <p:sldId id="297" r:id="rId46"/>
    <p:sldId id="324" r:id="rId47"/>
    <p:sldId id="325" r:id="rId48"/>
    <p:sldId id="298" r:id="rId49"/>
    <p:sldId id="299" r:id="rId50"/>
    <p:sldId id="326" r:id="rId51"/>
    <p:sldId id="300" r:id="rId52"/>
    <p:sldId id="305" r:id="rId53"/>
    <p:sldId id="306" r:id="rId54"/>
    <p:sldId id="307" r:id="rId55"/>
    <p:sldId id="308" r:id="rId56"/>
    <p:sldId id="327" r:id="rId57"/>
    <p:sldId id="309" r:id="rId58"/>
    <p:sldId id="310" r:id="rId59"/>
    <p:sldId id="328" r:id="rId60"/>
    <p:sldId id="311" r:id="rId61"/>
    <p:sldId id="312" r:id="rId62"/>
    <p:sldId id="313" r:id="rId63"/>
    <p:sldId id="329" r:id="rId64"/>
    <p:sldId id="314" r:id="rId65"/>
    <p:sldId id="315" r:id="rId66"/>
    <p:sldId id="316" r:id="rId67"/>
    <p:sldId id="317" r:id="rId68"/>
    <p:sldId id="318" r:id="rId69"/>
    <p:sldId id="319" r:id="rId70"/>
    <p:sldId id="330" r:id="rId71"/>
    <p:sldId id="331" r:id="rId7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8" autoAdjust="0"/>
  </p:normalViewPr>
  <p:slideViewPr>
    <p:cSldViewPr>
      <p:cViewPr varScale="1">
        <p:scale>
          <a:sx n="49" d="100"/>
          <a:sy n="49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EBCC92-8C0E-48BA-BE58-74BD6C059FC3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1544E-3EC2-4AC1-BA84-405F783FD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Технические и организационные требования к сервисам (СТО АВТОДОР 8.5-2014 «Технические и организационные требования к телекоммуникационным сервисам Государственной компании «Российские автомобильные дороги»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Пронин Алексей Иванович - начальник технического отдела ЗАО «Автодор-Телеком»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Пользователями коммерческого сегмента являются юридические и физические лица, которые используют ресурс сети связи, в том числе и на возмездной основе, для решения задач придорожного сервиса.</a:t>
            </a:r>
          </a:p>
          <a:p>
            <a:r>
              <a:rPr lang="ru-RU" dirty="0" smtClean="0"/>
              <a:t>Сеть </a:t>
            </a:r>
            <a:r>
              <a:rPr lang="ru-RU" dirty="0" smtClean="0"/>
              <a:t>связи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может иметь категорию сети связи общего пользования или категорию технологической сети связи, присоединённой к сети связи общего 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40466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серви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945356"/>
            <a:ext cx="7776863" cy="536396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пользователей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том случае, если сеть связи подключает только пользователей технологического и корпоративного сегмента, она имеет категорию технологической сети, присоединённой к сети связи общего пользования.</a:t>
            </a:r>
          </a:p>
          <a:p>
            <a:r>
              <a:rPr lang="ru-RU" dirty="0" smtClean="0"/>
              <a:t>Если к сети связи подключены пользователи на возмездной основе, она имеет категорию сети связи общего пользования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подключения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подключения пользователей коммерческого сегмента выдвигаются следующие условия:</a:t>
            </a:r>
          </a:p>
          <a:p>
            <a:pPr lvl="0"/>
            <a:r>
              <a:rPr lang="ru-RU" dirty="0" smtClean="0"/>
              <a:t>технологическая сеть должна обладать свободным ресурсом;</a:t>
            </a:r>
          </a:p>
          <a:p>
            <a:pPr lvl="0"/>
            <a:r>
              <a:rPr lang="ru-RU" dirty="0" smtClean="0"/>
              <a:t>часть сети связи должна быть технически, программно, или физически отделена собственником от технологической сети связи.</a:t>
            </a:r>
          </a:p>
          <a:p>
            <a:r>
              <a:rPr lang="ru-RU" dirty="0" smtClean="0"/>
              <a:t>Сеть связи общего пользования должна соответствовать требованиям </a:t>
            </a:r>
            <a:r>
              <a:rPr lang="ru-RU" dirty="0" smtClean="0"/>
              <a:t>, </a:t>
            </a:r>
            <a:r>
              <a:rPr lang="ru-RU" dirty="0" smtClean="0"/>
              <a:t>предъявляемым к параметрам: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подключения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управляемости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целостности сети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устойчивости функционирования, в том числе в чрезвычайных ситуациях;</a:t>
            </a:r>
          </a:p>
          <a:p>
            <a:r>
              <a:rPr lang="ru-RU" dirty="0" smtClean="0"/>
              <a:t>безопасности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 smtClean="0"/>
              <a:t>видеопотоки</a:t>
            </a:r>
            <a:r>
              <a:rPr lang="ru-RU" dirty="0" smtClean="0"/>
              <a:t> данных с камер системы видеонаблюдения</a:t>
            </a:r>
            <a:r>
              <a:rPr lang="ru-RU" dirty="0" smtClean="0"/>
              <a:t>;</a:t>
            </a:r>
          </a:p>
          <a:p>
            <a:pPr lvl="0"/>
            <a:r>
              <a:rPr lang="en-US" dirty="0" smtClean="0"/>
              <a:t>http://rosavtodor.ru/press/video/14174.html</a:t>
            </a:r>
            <a:endParaRPr lang="ru-RU" dirty="0" smtClean="0"/>
          </a:p>
          <a:p>
            <a:pPr lvl="0"/>
            <a:r>
              <a:rPr lang="ru-RU" dirty="0" smtClean="0"/>
              <a:t>фотокадры от аппаратуры </a:t>
            </a:r>
            <a:r>
              <a:rPr lang="ru-RU" dirty="0" err="1" smtClean="0"/>
              <a:t>фотовидеофиксации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данные с систем сбора информации </a:t>
            </a:r>
            <a:r>
              <a:rPr lang="ru-RU" dirty="0" err="1" smtClean="0"/>
              <a:t>метеомониторинга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данные от детекторов транспорта;</a:t>
            </a:r>
          </a:p>
          <a:p>
            <a:pPr lvl="0"/>
            <a:r>
              <a:rPr lang="ru-RU" dirty="0" smtClean="0"/>
              <a:t>данные </a:t>
            </a:r>
            <a:r>
              <a:rPr lang="ru-RU" dirty="0" smtClean="0"/>
              <a:t>передаваемые по локальным вычислительным сетям </a:t>
            </a:r>
            <a:r>
              <a:rPr lang="ru-RU" dirty="0" err="1" smtClean="0"/>
              <a:t>от\к</a:t>
            </a:r>
            <a:r>
              <a:rPr lang="ru-RU" dirty="0" smtClean="0"/>
              <a:t> системам обработки и хранения информации;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данные и файлы </a:t>
            </a:r>
            <a:r>
              <a:rPr lang="ru-RU" dirty="0" err="1" smtClean="0"/>
              <a:t>от\к</a:t>
            </a:r>
            <a:r>
              <a:rPr lang="ru-RU" dirty="0" smtClean="0"/>
              <a:t> автоматизированных рабочих мест Центров управления и периферийных устройств подсистем ИТС;</a:t>
            </a:r>
          </a:p>
          <a:p>
            <a:pPr lvl="0"/>
            <a:r>
              <a:rPr lang="ru-RU" dirty="0" smtClean="0"/>
              <a:t>сигналы от систем контроля доступа;</a:t>
            </a:r>
          </a:p>
          <a:p>
            <a:pPr lvl="0"/>
            <a:r>
              <a:rPr lang="ru-RU" dirty="0" smtClean="0"/>
              <a:t>	сигналы от систем мониторинга состояния периферийного оборудования;</a:t>
            </a:r>
          </a:p>
          <a:p>
            <a:pPr lvl="0"/>
            <a:r>
              <a:rPr lang="ru-RU" dirty="0" smtClean="0"/>
              <a:t>	данные и сигналы о состоянии средств и систем связи;</a:t>
            </a:r>
          </a:p>
          <a:p>
            <a:pPr lvl="0"/>
            <a:r>
              <a:rPr lang="ru-RU" dirty="0" smtClean="0"/>
              <a:t>данные обмена между различными Центрами управления и подразделениями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данные обмена между различными подразделениями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данные от систем взимания платы;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 голосовая информация диспетчерской  связи между оборудованием ПЭС системы АСУДД  и оператором связи на ЦУДД (ПВП);</a:t>
            </a:r>
          </a:p>
          <a:p>
            <a:pPr lvl="0"/>
            <a:r>
              <a:rPr lang="ru-RU" dirty="0" smtClean="0"/>
              <a:t>сообщения телефонной  связи с экстренными спецслужбами ССОП;</a:t>
            </a:r>
          </a:p>
          <a:p>
            <a:pPr lvl="0"/>
            <a:r>
              <a:rPr lang="ru-RU" dirty="0" smtClean="0"/>
              <a:t>сообщения телефонной связи между персоналом ПВП, ЦУДД, ситуационными центрами и с корпоративными абонентами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сообщения телефонной связи персонала ПВП, ЦУДД, корпоративных абонентов  с абонентами сети общего пользования;</a:t>
            </a:r>
          </a:p>
          <a:p>
            <a:pPr lvl="0"/>
            <a:r>
              <a:rPr lang="ru-RU" dirty="0" smtClean="0"/>
              <a:t>информационно-справочные телефонные сообщения на базе  </a:t>
            </a:r>
            <a:r>
              <a:rPr lang="ru-RU" dirty="0" err="1" smtClean="0"/>
              <a:t>Call-Centеre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 данные и оперативные  голосовые сообщения для подвижных абонентов отдельных структур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данные, передаваемые по беспроводному широкополосному доступу, для отдельных структур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», а так же для сторонних пользователей  коммерческого сегмента;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Оповещение участников ДД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зависимости от типа информации и способа её обмена на сетях связи реализуются следующие группы телекоммуникационных сервисов:</a:t>
            </a:r>
          </a:p>
          <a:p>
            <a:pPr lvl="0"/>
            <a:r>
              <a:rPr lang="ru-RU" dirty="0" smtClean="0"/>
              <a:t>передача голосовой информации;</a:t>
            </a:r>
          </a:p>
          <a:p>
            <a:pPr lvl="0"/>
            <a:r>
              <a:rPr lang="ru-RU" dirty="0" smtClean="0"/>
              <a:t>передача видео- и звуковых сообщений;</a:t>
            </a:r>
          </a:p>
          <a:p>
            <a:pPr lvl="0"/>
            <a:r>
              <a:rPr lang="ru-RU" dirty="0" smtClean="0"/>
              <a:t>звуковое вещание, оповещение;</a:t>
            </a:r>
          </a:p>
          <a:p>
            <a:pPr lvl="0"/>
            <a:r>
              <a:rPr lang="ru-RU" dirty="0" smtClean="0"/>
              <a:t>передача данных.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Настоящий стандарт предназначен для применения структурными подразделениями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», а также сторонними организациями при проектировании, строительстве и эксплуатации телекоммуникационных систем автомобильных дорог.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передача голосовой информации;</a:t>
            </a:r>
          </a:p>
          <a:p>
            <a:pPr lvl="0"/>
            <a:r>
              <a:rPr lang="ru-RU" dirty="0" smtClean="0"/>
              <a:t>передача видео- и звуковых сообщений;</a:t>
            </a:r>
          </a:p>
          <a:p>
            <a:pPr lvl="0"/>
            <a:r>
              <a:rPr lang="ru-RU" dirty="0" smtClean="0"/>
              <a:t>звуковое вещание, оповещение;</a:t>
            </a:r>
          </a:p>
          <a:p>
            <a:pPr lvl="0"/>
            <a:r>
              <a:rPr lang="ru-RU" dirty="0" smtClean="0"/>
              <a:t>передача данных.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Группы телекоммуникационных сервисов.</a:t>
            </a:r>
            <a:br>
              <a:rPr lang="ru-RU" dirty="0" smtClean="0"/>
            </a:br>
            <a:r>
              <a:rPr lang="ru-RU" dirty="0" smtClean="0"/>
              <a:t>Передача голосовой информации.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/>
          <a:lstStyle/>
          <a:p>
            <a:r>
              <a:rPr lang="ru-RU" dirty="0" smtClean="0"/>
              <a:t>Передача голосовой информации предусматривает интерактивный речевой обмен между пользователями в реальном масштабе времени.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Группы телекоммуникационных сервисов.</a:t>
            </a:r>
            <a:br>
              <a:rPr lang="ru-RU" dirty="0" smtClean="0"/>
            </a:br>
            <a:r>
              <a:rPr lang="ru-RU" dirty="0" smtClean="0"/>
              <a:t> Передача видео- и звуковых сообщений.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284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Передача видео- и звуковых сообщений предусматривает доставку видео- и звуковой информации до пользователя. При этом обмен видео- и звуковыми сообщениями должен выполняться в двухточечном варианте (при обмене между двумя различными приложениями или при обмене между двумя территориально удаленными друг от друга частями одного приложения) или в многоточечном варианте (при обмене между несколькими приложениями или при обмене между несколькими территориально распределенными вариантами одного приложения).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Группы телекоммуникационных сервисов.</a:t>
            </a:r>
            <a:br>
              <a:rPr lang="ru-RU" dirty="0" smtClean="0"/>
            </a:br>
            <a:r>
              <a:rPr lang="ru-RU" dirty="0" smtClean="0"/>
              <a:t> Звуковое вещание, оповещение.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124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Телекоммуникационный сервис вещания обеспечивает передачу однотипной информации одному территориально распределенному приложению или нескольким приложениям - территориально сосредоточенным или территориально распределенным – из одного или нескольких центров вещания.</a:t>
            </a:r>
          </a:p>
          <a:p>
            <a:r>
              <a:rPr lang="ru-RU" dirty="0" smtClean="0"/>
              <a:t>Телекоммуникационный сервис вещания реализуется в форме звукового вещания.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ru-RU" dirty="0" smtClean="0"/>
              <a:t>Группы телекоммуникационных сервисов.</a:t>
            </a:r>
            <a:br>
              <a:rPr lang="ru-RU" dirty="0" smtClean="0"/>
            </a:br>
            <a:r>
              <a:rPr lang="ru-RU" dirty="0" smtClean="0"/>
              <a:t> Передача данных.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664336"/>
          </a:xfrm>
        </p:spPr>
        <p:txBody>
          <a:bodyPr/>
          <a:lstStyle/>
          <a:p>
            <a:r>
              <a:rPr lang="ru-RU" dirty="0" smtClean="0"/>
              <a:t>Телекоммуникационный сервис передачи данных подразумевает перенос информации двухточечными и многоточечными средствами электросвязи, как правило, для последующей обработки средствами вычислительной техники.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Сервис  передачи данных предусматривает: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организацию каналов;</a:t>
            </a:r>
          </a:p>
          <a:p>
            <a:pPr lvl="0"/>
            <a:r>
              <a:rPr lang="ru-RU" dirty="0" smtClean="0"/>
              <a:t>организацию сетевых стыков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организацию виртуальных безопасных сетей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поддержание заданных параметров качественных показателей (</a:t>
            </a:r>
            <a:r>
              <a:rPr lang="ru-RU" dirty="0" err="1" smtClean="0"/>
              <a:t>QoS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Перечень телекоммуникационных сервисов может дополняться по мере необходимости новыми сервисами, которые в свою очередь должны отвечать требованиям настоящего стандарта.</a:t>
            </a:r>
          </a:p>
          <a:p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технологического сегмента.</a:t>
            </a:r>
            <a:br>
              <a:rPr lang="ru-RU" dirty="0" smtClean="0"/>
            </a:br>
            <a:r>
              <a:rPr lang="ru-RU" dirty="0" smtClean="0"/>
              <a:t>АСУДД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61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системы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Группа телекоммуникационных сервисов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видео- и звуковых сообщений (видеоконференцсвязь)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Вещание, оповещение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Ситуационный центр участка дороги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мониторинга ТС и потоков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интеллектуального видеонаблюдения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управления содержанием и ремонта дорог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управления в условиях чрезвычайных ситуаций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Подсистема информирования водителей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Телекоммуникационные сервисы технологического сегмента.</a:t>
            </a:r>
            <a:br>
              <a:rPr lang="ru-RU" sz="2800" dirty="0" smtClean="0"/>
            </a:br>
            <a:r>
              <a:rPr lang="ru-RU" sz="2800" dirty="0" smtClean="0"/>
              <a:t> Подсистема мониторинга состояния дорог и искусственных сооружений.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системы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Группа телекоммуникационных сервисов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видео- и звуковых сообщений (видеоконференцсвязь)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Вещание, оповещение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метеообеспечения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управления освещением дороги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эксплуатации технических средств ИТС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База дорожных данных (ГИС)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Подсистема метеообеспечения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Подсистема управления освещением дороги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Телекоммуникационные сервисы технологического сегмента.</a:t>
            </a:r>
            <a:br>
              <a:rPr lang="ru-RU" sz="2800" dirty="0" smtClean="0"/>
            </a:br>
            <a:r>
              <a:rPr lang="ru-RU" sz="2800" dirty="0" smtClean="0"/>
              <a:t> Система взимания платы (СВП).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46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0191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системы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Группа телекоммуникационных сервисов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7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видео- и звуковых сообщений (видеоконференцсвязь)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Вещание, оповещение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880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Единый центр платежей и расчетов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4880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Пункты сбора платежей (ПВП)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74880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Мобильные пункты продаж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Телекоммуникационные сервисы технологического сегмента.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18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системы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Группа телекоммуникационных сервисов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видео- и звуковых сообщений (видеоконференцсвязь)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Вещание, оповещение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4. Подсистема пунктов экстренной связи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5. Подсистема оперативной радиосвязи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6. Подсистема телефонной связи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7. Подсистема вещания и оповещения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8. Подсистема охранного видеонаблюдения и СКУД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8. Подсистема контроля электропитания и энергопотребления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Общие сведения о комплексе телекоммуникационных систем Государственной компании «</a:t>
            </a:r>
            <a:r>
              <a:rPr lang="ru-RU" sz="2400" dirty="0" err="1" smtClean="0"/>
              <a:t>Автодор</a:t>
            </a:r>
            <a:r>
              <a:rPr lang="ru-RU" sz="2400" dirty="0" smtClean="0"/>
              <a:t>»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обеспечение приема-передачи данных, видеоданных и голосовой информации по волоконно-оптическим, медным и беспроводным линиям связи подсистем ИТС;</a:t>
            </a:r>
          </a:p>
          <a:p>
            <a:pPr lvl="0"/>
            <a:r>
              <a:rPr lang="ru-RU" dirty="0" smtClean="0"/>
              <a:t>обеспечение доступа по каналам связи должностным лицам, органам государственной власти, структурным подразделениям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к необходимой информации, касающейся транспортного обслуживания и дорожного движения;</a:t>
            </a:r>
          </a:p>
          <a:p>
            <a:pPr lvl="0"/>
            <a:r>
              <a:rPr lang="ru-RU" dirty="0" smtClean="0"/>
              <a:t>взаимодействие с другими сетями, в том числе сетями общего пользования;</a:t>
            </a:r>
          </a:p>
          <a:p>
            <a:r>
              <a:rPr lang="ru-RU" dirty="0" smtClean="0"/>
              <a:t>предоставление сетевого ресурса для внутренних и внешних пользователей.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корпоративного сегмента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Телефонная связь для обеспечения корпоративных информационных систем:</a:t>
            </a:r>
          </a:p>
          <a:p>
            <a:pPr lvl="1"/>
            <a:r>
              <a:rPr lang="ru-RU" dirty="0" smtClean="0"/>
              <a:t>единая диспетчерская служба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  <a:p>
            <a:pPr lvl="1"/>
            <a:r>
              <a:rPr lang="ru-RU" dirty="0" smtClean="0"/>
              <a:t>информационно-справочная служба </a:t>
            </a:r>
            <a:r>
              <a:rPr lang="ru-RU" dirty="0" err="1" smtClean="0"/>
              <a:t>контакт-центра</a:t>
            </a:r>
            <a:r>
              <a:rPr lang="ru-RU" dirty="0" smtClean="0"/>
              <a:t>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  <a:p>
            <a:pPr lvl="1"/>
            <a:r>
              <a:rPr lang="ru-RU" dirty="0" smtClean="0"/>
              <a:t>видеоконференцсвязь.</a:t>
            </a:r>
          </a:p>
          <a:p>
            <a:pPr lvl="0"/>
            <a:r>
              <a:rPr lang="ru-RU" dirty="0" smtClean="0"/>
              <a:t>Передача данных для обеспечения корпоративных информационных систем:</a:t>
            </a:r>
          </a:p>
          <a:p>
            <a:pPr lvl="1"/>
            <a:r>
              <a:rPr lang="ru-RU" dirty="0" smtClean="0"/>
              <a:t>система электронного документооборота;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Телекоммуникационные сервисы корпоративного сегмента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система управления корпоративными ресурсами (</a:t>
            </a:r>
            <a:r>
              <a:rPr lang="en-US" dirty="0" smtClean="0"/>
              <a:t>ERP</a:t>
            </a:r>
            <a:r>
              <a:rPr lang="ru-RU" dirty="0" smtClean="0"/>
              <a:t> система);</a:t>
            </a:r>
          </a:p>
          <a:p>
            <a:pPr lvl="1"/>
            <a:r>
              <a:rPr lang="ru-RU" dirty="0" smtClean="0"/>
              <a:t>электронная почта и корпоративная сеть;</a:t>
            </a:r>
          </a:p>
          <a:p>
            <a:pPr lvl="1"/>
            <a:r>
              <a:rPr lang="ru-RU" dirty="0" smtClean="0"/>
              <a:t>интегральная система бухгалтерского учёта;</a:t>
            </a:r>
          </a:p>
          <a:p>
            <a:pPr lvl="1"/>
            <a:r>
              <a:rPr lang="ru-RU" dirty="0" smtClean="0"/>
              <a:t>центр обработки данных;</a:t>
            </a:r>
          </a:p>
          <a:p>
            <a:pPr lvl="1"/>
            <a:r>
              <a:rPr lang="ru-RU" dirty="0" smtClean="0"/>
              <a:t>база нормативно-технической документации с информационно-поисковой системой;</a:t>
            </a:r>
          </a:p>
          <a:p>
            <a:pPr lvl="1"/>
            <a:r>
              <a:rPr lang="ru-RU" dirty="0" smtClean="0"/>
              <a:t>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Телекоммуникационные сервисы корпоративного сегмента.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309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121256"/>
                <a:gridCol w="1645920"/>
                <a:gridCol w="1645920"/>
                <a:gridCol w="1645920"/>
              </a:tblGrid>
              <a:tr h="609524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системы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Группа телекоммуникационных сервисов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7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видео- и звуковых сообщений (видеоконференцсвязь)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Вещание, оповещение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52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1. Телефонная связь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0952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2.Видеоконференцсвязь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Телекоммуникационные сервисы корпоративной информационной системы.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229600" cy="4719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131600"/>
                <a:gridCol w="1645920"/>
                <a:gridCol w="1645920"/>
                <a:gridCol w="1645920"/>
              </a:tblGrid>
              <a:tr h="284639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системы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Группа телекоммуникационных сервисов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видео- и звуковых сообщений (видеоконференцсвязь)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Вещание, оповещение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92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Система электронного документооборота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4392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Система управления ресурсами компании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4392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Электронная почта и корпоративная сеть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44392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Интегральная система бухгалтерского учета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95947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Единая диспетчерская служба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84639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Контакт-центр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84639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Центр обработки данных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284639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База нормативно-технической документации с информационно-поисковой системой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 Телекоммуникационные сервисы коммерческого сегмента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Коммерческие системы и подсистемы, использующие телекоммуникационные сервисы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 определяются в соответствии с родом деятельности различных пользователей, включая юридические и физические лица</a:t>
            </a:r>
          </a:p>
          <a:p>
            <a:r>
              <a:rPr lang="ru-RU" dirty="0" smtClean="0"/>
              <a:t>Данные пользователи используют телекоммуникационную инфраструктуру в качестве пользователей ИТС или для деятельности не связанной с деятельностью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Пользователи коммерческого сегмента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организации общественного питания, отдыха, торговли, расположенные вдоль дорог;</a:t>
            </a:r>
          </a:p>
          <a:p>
            <a:pPr lvl="0"/>
            <a:r>
              <a:rPr lang="ru-RU" dirty="0" smtClean="0"/>
              <a:t>автозаправочные станции, автохозяйства, гаражи, станции технического обслуживания;</a:t>
            </a:r>
          </a:p>
          <a:p>
            <a:pPr lvl="0"/>
            <a:r>
              <a:rPr lang="ru-RU" dirty="0" smtClean="0"/>
              <a:t>подрядные организации, осуществляющие работы по реконструкции и содержанию автодорог;</a:t>
            </a:r>
          </a:p>
          <a:p>
            <a:pPr lvl="0"/>
            <a:r>
              <a:rPr lang="ru-RU" dirty="0" smtClean="0"/>
              <a:t>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Пользователи коммерческого сегмента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водители и/или пассажиры ТС, в том числе являющиеся объектами (пользователями) сервисов ИТС;</a:t>
            </a:r>
          </a:p>
          <a:p>
            <a:r>
              <a:rPr lang="ru-RU" dirty="0" smtClean="0"/>
              <a:t>обслуживающий персонал и посетители коммерческих организаций, расположенных вдоль дорог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Телекоммуникационные сервисы, предоставляемые юридическим лицам: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организация телефонной связи;</a:t>
            </a:r>
          </a:p>
          <a:p>
            <a:pPr lvl="0"/>
            <a:r>
              <a:rPr lang="ru-RU" dirty="0" smtClean="0"/>
              <a:t>предоставление каналов в аренду;</a:t>
            </a:r>
          </a:p>
          <a:p>
            <a:pPr lvl="0"/>
            <a:r>
              <a:rPr lang="ru-RU" dirty="0" smtClean="0"/>
              <a:t>организация передачи данных</a:t>
            </a:r>
          </a:p>
          <a:p>
            <a:pPr lvl="0"/>
            <a:r>
              <a:rPr lang="ru-RU" dirty="0" smtClean="0"/>
              <a:t>предоставление доступа в интернет (</a:t>
            </a:r>
            <a:r>
              <a:rPr lang="ru-RU" dirty="0" err="1" smtClean="0"/>
              <a:t>телематические</a:t>
            </a:r>
            <a:r>
              <a:rPr lang="ru-RU" dirty="0" smtClean="0"/>
              <a:t> услуги);</a:t>
            </a:r>
          </a:p>
          <a:p>
            <a:pPr lvl="0"/>
            <a:r>
              <a:rPr lang="ru-RU" dirty="0" smtClean="0"/>
              <a:t>организация радиовещания;</a:t>
            </a:r>
          </a:p>
          <a:p>
            <a:pPr lvl="0"/>
            <a:r>
              <a:rPr lang="ru-RU" dirty="0" smtClean="0"/>
              <a:t>организация пользовательских сервисов ИТС;</a:t>
            </a:r>
          </a:p>
          <a:p>
            <a:pPr lvl="0"/>
            <a:r>
              <a:rPr lang="ru-RU" dirty="0" smtClean="0"/>
              <a:t>предоставление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услуг в специальных центрах.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Телекоммуникационные сервисы, предоставляемые физическим  лицам: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дорожная информационная служба, обеспечивающая основной информацией (необходимой при планировании рейса) о транзитном коридоре и поездке, и включающей дорожные карты, карты центров технического обслуживания, расстояния и приблизительное время в пути до мест назначения, прогнозы погоды и т.д., а также местную информацию о культурном наследии и природных ресурсах, способствующих развитию туризма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Телекоммуникационные сервисы, предоставляемые физическим  лицам: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высокоточное </a:t>
            </a:r>
            <a:r>
              <a:rPr lang="ru-RU" dirty="0" smtClean="0"/>
              <a:t>позиционирование с использованием глобальных спутниковых систем, в том числе ГЛОНАСС и (или) GPS;</a:t>
            </a:r>
          </a:p>
          <a:p>
            <a:pPr lvl="0"/>
            <a:r>
              <a:rPr lang="ru-RU" dirty="0" smtClean="0"/>
              <a:t>организация доступа в Интернет (в том числе и мобильного);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сетей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технологическим и функциональным признакам в комплексе телекоммуникационных системе выделяются следующие виды сетей связи:</a:t>
            </a:r>
          </a:p>
          <a:p>
            <a:pPr lvl="0"/>
            <a:r>
              <a:rPr lang="ru-RU" dirty="0" smtClean="0"/>
              <a:t>транспортная сеть;</a:t>
            </a:r>
          </a:p>
          <a:p>
            <a:pPr lvl="0"/>
            <a:r>
              <a:rPr lang="ru-RU" dirty="0" err="1" smtClean="0"/>
              <a:t>ТлФ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ЛВС;</a:t>
            </a:r>
          </a:p>
          <a:p>
            <a:pPr lvl="0"/>
            <a:r>
              <a:rPr lang="ru-RU" dirty="0" smtClean="0"/>
              <a:t>Беспроводный широкополосный доступ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Беспроводные сети малог</a:t>
            </a:r>
            <a:r>
              <a:rPr lang="ru-RU" dirty="0" smtClean="0"/>
              <a:t>о радиуса действия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сеть оперативной радиосвязи;</a:t>
            </a:r>
          </a:p>
          <a:p>
            <a:pPr lvl="0"/>
            <a:r>
              <a:rPr lang="ru-RU" dirty="0" smtClean="0"/>
              <a:t>сеть оповещения;</a:t>
            </a:r>
          </a:p>
          <a:p>
            <a:pPr lvl="0"/>
            <a:r>
              <a:rPr lang="ru-RU" dirty="0" smtClean="0"/>
              <a:t>сеть радиовещания.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Телекоммуникационные сервисы, предоставляемые физическим  лицам: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радиовещание;</a:t>
            </a:r>
          </a:p>
          <a:p>
            <a:pPr lvl="0"/>
            <a:r>
              <a:rPr lang="ru-RU" dirty="0" smtClean="0"/>
              <a:t>вызов экстренной помощи;</a:t>
            </a:r>
          </a:p>
          <a:p>
            <a:pPr lvl="0"/>
            <a:r>
              <a:rPr lang="ru-RU" dirty="0" smtClean="0"/>
              <a:t>организация других пользовательских сервисов ИТС.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Сетевые технологии для  реализации телекоммуникационных  сервисов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540770"/>
                <a:gridCol w="1175657"/>
                <a:gridCol w="1175657"/>
                <a:gridCol w="1175657"/>
                <a:gridCol w="1175657"/>
                <a:gridCol w="1175657"/>
              </a:tblGrid>
              <a:tr h="500452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Телекоммуникационные сервисы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Сетевая технология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4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СПД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IP-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телефония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СЦР</a:t>
                      </a: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БШПД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(Wi-Fi,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WiMAX, LTE)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БСРД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(DSRC)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СРВ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(FM,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T-DAB)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0045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данных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142423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информации: телефонная связь, оперативная проводная связь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9038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информации: оперативная радиосвязь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Сетевые технологии для  реализации телекоммуникационных  сервисов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961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468762"/>
                <a:gridCol w="1175657"/>
                <a:gridCol w="1175657"/>
                <a:gridCol w="1175657"/>
                <a:gridCol w="1175657"/>
                <a:gridCol w="1175657"/>
              </a:tblGrid>
              <a:tr h="355286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Телекоммуникационные сервисы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Сетевая технология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СПД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47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IP-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телефония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СЦР</a:t>
                      </a: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БШПД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(Wi-Fi,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WiMAX, LTE)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БСРД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(DSRC)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СРВ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(FM,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T-DAB)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8463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информации: экстренная громкоговорящая связь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8255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голосовой информации: оповещение о ЧС 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8737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Передача видео- и звуковых сообщений: видеокоференц-связь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119783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Вещание: Радиовещание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Технические требования к телекоммуникационным сервисам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Требования к услугам телефонной связи должны соответствовать ГОСТ Р </a:t>
            </a:r>
            <a:r>
              <a:rPr lang="ru-RU" dirty="0" smtClean="0"/>
              <a:t>53532( </a:t>
            </a:r>
            <a:r>
              <a:rPr lang="ru-RU" b="1" dirty="0" smtClean="0"/>
              <a:t>ПОКАЗАТЕЛИ КАЧЕСТВА УСЛУГ </a:t>
            </a:r>
            <a:r>
              <a:rPr lang="ru-RU" b="1" dirty="0" smtClean="0"/>
              <a:t>ТЕЛЕФОННОЙ </a:t>
            </a:r>
            <a:r>
              <a:rPr lang="ru-RU" b="1" dirty="0" smtClean="0"/>
              <a:t>СВЯЗИ В СЕТИ ОБЩЕГО </a:t>
            </a:r>
            <a:r>
              <a:rPr lang="ru-RU" b="1" dirty="0" smtClean="0"/>
              <a:t>ПОЛЬЗОВАНИЯ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 </a:t>
            </a:r>
            <a:r>
              <a:rPr lang="ru-RU" dirty="0" smtClean="0"/>
              <a:t>ГОСТ Р </a:t>
            </a:r>
            <a:r>
              <a:rPr lang="ru-RU" dirty="0" smtClean="0"/>
              <a:t>5372(</a:t>
            </a:r>
            <a:r>
              <a:rPr lang="ru-RU" dirty="0" smtClean="0"/>
              <a:t>Качество услуги «Местная телефонная связь». Показатели </a:t>
            </a:r>
            <a:r>
              <a:rPr lang="ru-RU" dirty="0" smtClean="0"/>
              <a:t>качества)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Требования к услугам по предоставлению каналов должны соответствовать ГОСТ Р </a:t>
            </a:r>
            <a:r>
              <a:rPr lang="ru-RU" dirty="0" smtClean="0"/>
              <a:t>53730</a:t>
            </a:r>
            <a:r>
              <a:rPr lang="ru-RU" dirty="0" smtClean="0"/>
              <a:t> </a:t>
            </a:r>
            <a:r>
              <a:rPr lang="ru-RU" dirty="0" smtClean="0"/>
              <a:t>(Качество </a:t>
            </a:r>
            <a:r>
              <a:rPr lang="ru-RU" dirty="0" smtClean="0"/>
              <a:t>услуги «Предоставление каналов связи в аренду». Показатели </a:t>
            </a:r>
            <a:r>
              <a:rPr lang="ru-RU" dirty="0" smtClean="0"/>
              <a:t>качества)</a:t>
            </a:r>
            <a:endParaRPr lang="ru-RU" dirty="0" smtClean="0"/>
          </a:p>
          <a:p>
            <a:r>
              <a:rPr lang="ru-RU" dirty="0" smtClean="0"/>
              <a:t>При реализации телекоммуникационных сервисов на базе </a:t>
            </a:r>
            <a:r>
              <a:rPr lang="en-US" dirty="0" smtClean="0"/>
              <a:t>IP</a:t>
            </a:r>
            <a:r>
              <a:rPr lang="ru-RU" dirty="0" smtClean="0"/>
              <a:t>-технологии используются качественные показатели в соответствии с ГОСТ Р 53728</a:t>
            </a:r>
            <a:r>
              <a:rPr lang="ru-RU" dirty="0" smtClean="0"/>
              <a:t>.(</a:t>
            </a:r>
            <a:r>
              <a:rPr lang="ru-RU" dirty="0" smtClean="0"/>
              <a:t>Качество услуги «Передача данных». Показатели </a:t>
            </a:r>
            <a:r>
              <a:rPr lang="ru-RU" dirty="0" smtClean="0"/>
              <a:t>качества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Автоматизация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автоматическую систему управления сетью связи;</a:t>
            </a:r>
          </a:p>
          <a:p>
            <a:pPr lvl="0"/>
            <a:r>
              <a:rPr lang="ru-RU" dirty="0" smtClean="0"/>
              <a:t>автоматизированную систему учёта трафика.</a:t>
            </a:r>
          </a:p>
          <a:p>
            <a:r>
              <a:rPr lang="ru-RU" dirty="0" smtClean="0"/>
              <a:t>Автоматическая система управления сетью связи и передачи данных обеспечивает управление функционированием сети и управление трафиком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Управление сетью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системе управления сетью выделяются подсистемы управления:</a:t>
            </a:r>
          </a:p>
          <a:p>
            <a:pPr lvl="0"/>
            <a:r>
              <a:rPr lang="ru-RU" dirty="0" smtClean="0"/>
              <a:t>ошибками;</a:t>
            </a:r>
          </a:p>
          <a:p>
            <a:pPr lvl="0"/>
            <a:r>
              <a:rPr lang="ru-RU" dirty="0" smtClean="0"/>
              <a:t>конфигурацией;</a:t>
            </a:r>
          </a:p>
          <a:p>
            <a:pPr lvl="0"/>
            <a:r>
              <a:rPr lang="ru-RU" dirty="0" smtClean="0"/>
              <a:t>доступом;</a:t>
            </a:r>
          </a:p>
          <a:p>
            <a:pPr lvl="0"/>
            <a:r>
              <a:rPr lang="ru-RU" dirty="0" smtClean="0"/>
              <a:t>производительностью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безопасностью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Управление сетью ,принципы.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Автоматизированная </a:t>
            </a:r>
            <a:r>
              <a:rPr lang="ru-RU" dirty="0" smtClean="0"/>
              <a:t>система управления сетью связи и передачи данных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должна строиться на принципах централизованного управления.</a:t>
            </a:r>
          </a:p>
          <a:p>
            <a:r>
              <a:rPr lang="ru-RU" dirty="0" smtClean="0"/>
              <a:t>Система управления должна использовать стандартные протоколы управления </a:t>
            </a:r>
            <a:r>
              <a:rPr lang="ru-RU" dirty="0" smtClean="0"/>
              <a:t> </a:t>
            </a:r>
            <a:r>
              <a:rPr lang="ru-RU" dirty="0" smtClean="0"/>
              <a:t>и специализированное программное обеспечение.</a:t>
            </a:r>
          </a:p>
          <a:p>
            <a:r>
              <a:rPr lang="ru-RU" dirty="0" smtClean="0"/>
              <a:t>Вновь проектируемое оборудование связи должно быть совместимо с существующей системой управления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Учет трафика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Автоматизированная </a:t>
            </a:r>
            <a:r>
              <a:rPr lang="ru-RU" dirty="0" smtClean="0"/>
              <a:t>система учёта трафика предназначена для проведения расчётов за оказанные услуги на коммерческой основе. </a:t>
            </a:r>
          </a:p>
          <a:p>
            <a:r>
              <a:rPr lang="ru-RU" dirty="0" smtClean="0"/>
              <a:t>Система учёта трафика реализуется оператором связи. Аппаратно-программные средства автоматизированной системы учёта трафика должны быть сертифицированы в системе сертификации в области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Механизмы контроля за предоставлением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мониторинг состояния технических средств участвующих в предоставлении сервисов;</a:t>
            </a:r>
          </a:p>
          <a:p>
            <a:pPr lvl="0"/>
            <a:r>
              <a:rPr lang="ru-RU" dirty="0" smtClean="0"/>
              <a:t>аутентификация и авторизация пользователей;</a:t>
            </a:r>
          </a:p>
          <a:p>
            <a:pPr lvl="0"/>
            <a:r>
              <a:rPr lang="ru-RU" dirty="0" smtClean="0"/>
              <a:t>учет ресурсов сети, используемых пользователями в процессе предоставления сервиса;</a:t>
            </a:r>
          </a:p>
          <a:p>
            <a:pPr lvl="0"/>
            <a:r>
              <a:rPr lang="ru-RU" dirty="0" smtClean="0"/>
              <a:t>техническая поддержка пользователей.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Механизмы контроля за предоставлением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поддержания сети связи в рабочем состоянии необходимо непрерывно осуществлять контроль за состоянием входящих в нее технических средств. </a:t>
            </a:r>
          </a:p>
          <a:p>
            <a:r>
              <a:rPr lang="ru-RU" dirty="0" smtClean="0"/>
              <a:t>Механизмы авторизации и аутентификации предназначены для защиты от несанкционированного использования ресурсов сети связи и идентификации пользователей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Единая среда доступа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Объединение разрозненных сетей связи в комплекс телекоммуникационных систем производится на единых технических и организационных принципах и позволяет: </a:t>
            </a:r>
          </a:p>
          <a:p>
            <a:pPr lvl="0"/>
            <a:r>
              <a:rPr lang="ru-RU" dirty="0" smtClean="0"/>
              <a:t>обеспечить обмен данными между различными подсистемами ИТС и центров управления, обработки и хранения информации для всех участков дорог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»;</a:t>
            </a:r>
          </a:p>
          <a:p>
            <a:pPr lvl="0"/>
            <a:r>
              <a:rPr lang="ru-RU" dirty="0" smtClean="0"/>
              <a:t>Создать возможность организации на основе передачи данных, голоса и видео множество востребованных услуг как стационарных, так и подвижных;</a:t>
            </a:r>
          </a:p>
          <a:p>
            <a:pPr lvl="0"/>
            <a:r>
              <a:rPr lang="ru-RU" dirty="0" smtClean="0"/>
              <a:t>обеспечить </a:t>
            </a:r>
            <a:r>
              <a:rPr lang="ru-RU" dirty="0" err="1" smtClean="0"/>
              <a:t>масштабируемость</a:t>
            </a:r>
            <a:r>
              <a:rPr lang="ru-RU" dirty="0" smtClean="0"/>
              <a:t> по полосе пропускания, охвату территории, количеству портов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Механизмы контроля за предоставлением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Учет </a:t>
            </a:r>
            <a:r>
              <a:rPr lang="ru-RU" dirty="0" smtClean="0"/>
              <a:t>ресурсов сети связи, используемых пользователями (абонентами) необходим для предоставления оператору связи информации об объёме и соответствии качества предоставляемой услуги заявленным требованиям. </a:t>
            </a:r>
          </a:p>
          <a:p>
            <a:r>
              <a:rPr lang="ru-RU" dirty="0" smtClean="0"/>
              <a:t>Служба технической поддержки осуществляет работу с пользователями в форме непосредственного взаимодействия. Характер обращений, поступающие от пользователей является индикатором качества предоставляемых сервисов.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Организационные требования к телекоммуникационным сервисам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Порядок предоставления телекоммуникационных сервисов</a:t>
            </a:r>
          </a:p>
          <a:p>
            <a:r>
              <a:rPr lang="ru-RU" dirty="0" smtClean="0"/>
              <a:t>Принципы взаимодействия с пользователями телекоммуникационных сервисов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Предоставление телекоммуникационных сервисов на сети связи осуществляется собственными ресурсами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или с помощью операторов связи.</a:t>
            </a:r>
          </a:p>
          <a:p>
            <a:r>
              <a:rPr lang="ru-RU" dirty="0" smtClean="0"/>
              <a:t>Если на сети связи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организуется сеть связи общего пользования, то её эксплуатация осуществляется оператором связи.</a:t>
            </a:r>
          </a:p>
          <a:p>
            <a:r>
              <a:rPr lang="ru-RU" dirty="0" smtClean="0"/>
              <a:t>Порядок передачи части технологической сети оператору связи для оказания возмездных услуг определяется договорными отношениями между Государственной компанией «</a:t>
            </a:r>
            <a:r>
              <a:rPr lang="ru-RU" dirty="0" err="1" smtClean="0"/>
              <a:t>Автодор</a:t>
            </a:r>
            <a:r>
              <a:rPr lang="ru-RU" dirty="0" smtClean="0"/>
              <a:t>» и оператором связи.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Порядок построения сети связи общего пользования и пропуска трафика должен соответствовать действующим требованиям </a:t>
            </a:r>
            <a:r>
              <a:rPr lang="ru-RU" dirty="0" err="1" smtClean="0"/>
              <a:t>Минкомсвязи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ограниченном ресурсе телекоммуникационной сети устанавливается следующий приоритет пользователей:</a:t>
            </a:r>
          </a:p>
          <a:p>
            <a:r>
              <a:rPr lang="ru-RU" dirty="0" smtClean="0"/>
              <a:t>1)	пользователи технологического сегмента;</a:t>
            </a:r>
          </a:p>
          <a:p>
            <a:r>
              <a:rPr lang="ru-RU" dirty="0" smtClean="0"/>
              <a:t>2)	пользователи корпоративного сегмента;</a:t>
            </a:r>
          </a:p>
          <a:p>
            <a:r>
              <a:rPr lang="ru-RU" dirty="0" smtClean="0"/>
              <a:t>3)	пользователи коммерческого сегмента.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Порядок выделения, изменения сетевого ресурса для технологического и корпоративного сегментов определяет Государственная компания «</a:t>
            </a:r>
            <a:r>
              <a:rPr lang="ru-RU" dirty="0" err="1" smtClean="0"/>
              <a:t>Автодор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Порядок выделения, изменения сетевого ресурса для коммерческих пользователей определяется на основании двустороннего соглашения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и оператора связи.</a:t>
            </a:r>
          </a:p>
          <a:p>
            <a:r>
              <a:rPr lang="ru-RU" dirty="0" smtClean="0"/>
              <a:t>Оказание услуг связи оператором связи коммерческим пользователям осуществляется на основании действующих требований </a:t>
            </a:r>
            <a:r>
              <a:rPr lang="ru-RU" dirty="0" err="1" smtClean="0"/>
              <a:t>Минкомсвязи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Оператор связи должен осуществлять свою деятельность на основании лицензий </a:t>
            </a:r>
            <a:r>
              <a:rPr lang="ru-RU" dirty="0" err="1" smtClean="0"/>
              <a:t>Минкомсвязи</a:t>
            </a:r>
            <a:r>
              <a:rPr lang="ru-RU" dirty="0" smtClean="0"/>
              <a:t>. Перечень лицензий включает, но не ограничивается следующими видами:</a:t>
            </a:r>
          </a:p>
          <a:p>
            <a:pPr lvl="0"/>
            <a:r>
              <a:rPr lang="ru-RU" dirty="0" smtClean="0"/>
              <a:t>услуги местной телефонной связи, за исключением услуг местной телефонной связи с использованием таксофонов и средств коллективного доступа;</a:t>
            </a:r>
          </a:p>
          <a:p>
            <a:pPr lvl="0"/>
            <a:r>
              <a:rPr lang="ru-RU" dirty="0" smtClean="0"/>
              <a:t>услуги связи по предоставлению каналов связи;</a:t>
            </a:r>
          </a:p>
          <a:p>
            <a:pPr lvl="0"/>
            <a:r>
              <a:rPr lang="ru-RU" dirty="0" smtClean="0"/>
              <a:t>услуги связи по передаче данных, за исключением услуг связи по передаче данных для целей передачи голосовой информации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услуги </a:t>
            </a:r>
            <a:r>
              <a:rPr lang="ru-RU" dirty="0" smtClean="0"/>
              <a:t>связи по передачи данных для целей передачи голосовой информации;</a:t>
            </a:r>
          </a:p>
          <a:p>
            <a:pPr lvl="0"/>
            <a:r>
              <a:rPr lang="ru-RU" dirty="0" err="1" smtClean="0"/>
              <a:t>телематические</a:t>
            </a:r>
            <a:r>
              <a:rPr lang="ru-RU" dirty="0" smtClean="0"/>
              <a:t> услуги связи;</a:t>
            </a:r>
          </a:p>
          <a:p>
            <a:pPr lvl="0"/>
            <a:r>
              <a:rPr lang="ru-RU" dirty="0" smtClean="0"/>
              <a:t>услуги связи для целей эфирного вещания.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Оказание услуг связи должно осуществляться только после получения разрешительных документов на право эксплуатации сооружений связи под соответствующие лицензии. </a:t>
            </a:r>
          </a:p>
          <a:p>
            <a:r>
              <a:rPr lang="ru-RU" dirty="0" smtClean="0"/>
              <a:t>Ввод в эксплуатацию сети связи осуществляется после её приемки  приемочной комиссией с оформлением  соответствующего акта приемки.</a:t>
            </a:r>
          </a:p>
          <a:p>
            <a:r>
              <a:rPr lang="ru-RU" dirty="0" smtClean="0"/>
              <a:t>Состав приемочной комиссии определяет Государственная компания «</a:t>
            </a:r>
            <a:r>
              <a:rPr lang="ru-RU" dirty="0" err="1" smtClean="0"/>
              <a:t>Автодор</a:t>
            </a:r>
            <a:r>
              <a:rPr lang="ru-RU" dirty="0" smtClean="0"/>
              <a:t>». В состав приемочной комиссии кроме лиц, включенных Государственной компанией «</a:t>
            </a:r>
            <a:r>
              <a:rPr lang="ru-RU" dirty="0" err="1" smtClean="0"/>
              <a:t>Автодор</a:t>
            </a:r>
            <a:r>
              <a:rPr lang="ru-RU" dirty="0" smtClean="0"/>
              <a:t>», входят представители оператора связи, который будет эксплуатировать сеть связи и надзорного органа, уполномоченного </a:t>
            </a:r>
            <a:r>
              <a:rPr lang="ru-RU" dirty="0" err="1" smtClean="0"/>
              <a:t>Минкомсвязью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наличии в составе сети РЭС, предоставление услуг связи с использованием РЭС допускается при наличии разрешения на эксплуатацию сооружения связи и разрешений на использование радиочастот и эксплуатацию РЭС.</a:t>
            </a:r>
          </a:p>
          <a:p>
            <a:r>
              <a:rPr lang="ru-RU" dirty="0" smtClean="0"/>
              <a:t>В ходе работы приемочной комиссии представители надзорных органов  проводят обследование сооружения связи, выполняют необходимые измерения и проверяют у заявителя (оператора связи) наличие следующих документов:</a:t>
            </a:r>
          </a:p>
          <a:p>
            <a:pPr lvl="0"/>
            <a:r>
              <a:rPr lang="ru-RU" dirty="0" smtClean="0"/>
              <a:t>лицензии на осуществление деятельности по оказанию услуг связи; 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первичных </a:t>
            </a:r>
            <a:r>
              <a:rPr lang="ru-RU" dirty="0" smtClean="0"/>
              <a:t>документов, подтверждающих соответствие выполненных работ и применяемого оборудования установленным требованиям (паспортов, сертификатов соответствия системы сертификации «Связь», либо их копий, заверенных держателем сертификата или Органом, выдавшем сертификат, либо знака соответствия системы сертификации «Связь» на средствах связи и технических паспортах на них); </a:t>
            </a:r>
          </a:p>
          <a:p>
            <a:pPr lvl="0"/>
            <a:r>
              <a:rPr lang="ru-RU" dirty="0" smtClean="0"/>
              <a:t>утвержденной проектной документации и заключения экспертизы проекта; </a:t>
            </a:r>
          </a:p>
          <a:p>
            <a:pPr lvl="0"/>
            <a:r>
              <a:rPr lang="ru-RU" dirty="0" smtClean="0"/>
              <a:t>комплекта эксплуатационной документации на сооружение, включая инструкции по эксплуатации средств связи;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Единая среда доступа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осуществлять </a:t>
            </a:r>
            <a:r>
              <a:rPr lang="ru-RU" dirty="0" smtClean="0"/>
              <a:t>контроль доступа, авторизацию и защиту информации;</a:t>
            </a:r>
          </a:p>
          <a:p>
            <a:pPr lvl="0"/>
            <a:r>
              <a:rPr lang="ru-RU" dirty="0" smtClean="0"/>
              <a:t>создать единую централизованную систему управления всеми сетями связи;</a:t>
            </a:r>
          </a:p>
          <a:p>
            <a:pPr lvl="0"/>
            <a:r>
              <a:rPr lang="ru-RU" dirty="0" smtClean="0"/>
              <a:t>поддерживать требуемое качество обслуживания;</a:t>
            </a:r>
          </a:p>
          <a:p>
            <a:pPr lvl="0"/>
            <a:r>
              <a:rPr lang="ru-RU" dirty="0" smtClean="0"/>
              <a:t>осуществить поэтапное внедрение новых сервисов;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при наличии РЭС - разрешений органов на использование радиочастот и на эксплуатацию РЭС;</a:t>
            </a:r>
          </a:p>
          <a:p>
            <a:pPr lvl="0"/>
            <a:r>
              <a:rPr lang="ru-RU" dirty="0" smtClean="0"/>
              <a:t>при наличии РЭС - санитарного паспорта на сооружение связи; </a:t>
            </a:r>
          </a:p>
          <a:p>
            <a:pPr lvl="0"/>
            <a:r>
              <a:rPr lang="ru-RU" dirty="0" smtClean="0"/>
              <a:t>документов, подтверждающих подготовку специалистов для работы на оборудовании, входящем в состав сооружения, в том числе знание ими правил технической эксплуатации, техники безопасности и охраны труда (если для эксплуатации средств связи предусматривается обслуживающий персонал);</a:t>
            </a:r>
          </a:p>
          <a:p>
            <a:pPr lvl="0"/>
            <a:r>
              <a:rPr lang="ru-RU" dirty="0" smtClean="0"/>
              <a:t>договора между операторами связи на присоединение к сети связи общего пользования;</a:t>
            </a:r>
          </a:p>
          <a:p>
            <a:pPr lvl="0"/>
            <a:r>
              <a:rPr lang="ru-RU" dirty="0" smtClean="0"/>
              <a:t>перечня средств измерений, предусмотренных инструкциям по эксплуатации, и сведений об их поверке;</a:t>
            </a:r>
          </a:p>
          <a:p>
            <a:pPr lvl="0"/>
            <a:r>
              <a:rPr lang="ru-RU" dirty="0" smtClean="0"/>
              <a:t>документов, подтверждающих организацию мероприятий по внедрению СОРМ.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Документирование сервисов.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Разработка проектной и рабочей документации должна осуществляться при новом строительстве, расширении или модернизации  телекоммуникационной сети и расширении количества и качества телекоммуникационных сервисов.</a:t>
            </a:r>
          </a:p>
          <a:p>
            <a:r>
              <a:rPr lang="ru-RU" dirty="0" smtClean="0"/>
              <a:t>Разработка проектной и рабочей документации должна выполняться в соответствии с требованиями СПДС.</a:t>
            </a:r>
          </a:p>
          <a:p>
            <a:r>
              <a:rPr lang="ru-RU" dirty="0" smtClean="0"/>
              <a:t>Проектная и рабочая документация должны быть утверждены установленным порядком и постоянно храниться в эксплуатирующей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Документирование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 результатам строительно-монтажных и пуско-наладочных работ должна быть разработана и передана эксплуатирующей организации следующая документация:</a:t>
            </a:r>
          </a:p>
          <a:p>
            <a:pPr lvl="0"/>
            <a:r>
              <a:rPr lang="ru-RU" dirty="0" smtClean="0"/>
              <a:t>перечень организаций, участвующих в производстве строительно-монтажных работ, с указанием видов выполненных ими работ, фамилий инженерно-технических работников, непосредственно ответственных за их выполнение, и данных о наличии соответствующих лицензий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исполнительную </a:t>
            </a:r>
            <a:r>
              <a:rPr lang="ru-RU" dirty="0" smtClean="0"/>
              <a:t>документацию, включающую комплект рабочих чертежей на строительство предъявляемого к приемке объекта с надписями о соответствии выполненных в натуре работ этим чертежам или внесенным в них изменениям, сделанными лицами, ответственными за производство строительно-монтажных работ;</a:t>
            </a:r>
          </a:p>
          <a:p>
            <a:pPr lvl="0"/>
            <a:r>
              <a:rPr lang="ru-RU" dirty="0" smtClean="0"/>
              <a:t>сертификаты, технические паспорта или другие документы, удостоверяющие качество оборудования, материалов, конструкций и изделий, применяемых при производстве строительно-монтажных работ;</a:t>
            </a:r>
          </a:p>
          <a:p>
            <a:pPr lvl="0"/>
            <a:r>
              <a:rPr lang="ru-RU" dirty="0" smtClean="0"/>
              <a:t>акты об освидетельствовании скрытых работ и акты промежуточной приемки отдельных ответственных конструкций и узлов;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Документирование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акты об индивидуальных испытаниях смонтированного оборудования;</a:t>
            </a:r>
          </a:p>
          <a:p>
            <a:pPr lvl="0"/>
            <a:r>
              <a:rPr lang="ru-RU" dirty="0" smtClean="0"/>
              <a:t>акты о выполнении уплотнения (герметизации) вводов и выпусков инженерных коммуникаций в местах прохода их через подземную часть наружных стен зданий в соответствии с проектом (рабочих проектом);</a:t>
            </a:r>
          </a:p>
          <a:p>
            <a:pPr lvl="0"/>
            <a:r>
              <a:rPr lang="ru-RU" dirty="0" smtClean="0"/>
              <a:t>акты об испытаниях систем связи в целом.</a:t>
            </a:r>
          </a:p>
          <a:p>
            <a:pPr lvl="0"/>
            <a:r>
              <a:rPr lang="ru-RU" dirty="0" smtClean="0"/>
              <a:t>журналы производства работ и авторского надзора проектных организаций, материалы обследований и проверок в процессе строительства органами государственного и другого надзора.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Порядок организации эксплуатационных, ремонтно-восстановительных работ на транспортной сети, граница ответственности между Государственной компанией «</a:t>
            </a:r>
            <a:r>
              <a:rPr lang="ru-RU" dirty="0" err="1" smtClean="0"/>
              <a:t>Автодор</a:t>
            </a:r>
            <a:r>
              <a:rPr lang="ru-RU" dirty="0" smtClean="0"/>
              <a:t>» и операторами связи определяется договорными отношениями. </a:t>
            </a:r>
          </a:p>
          <a:p>
            <a:r>
              <a:rPr lang="ru-RU" dirty="0" smtClean="0"/>
              <a:t>Оператор связи самостоятельно определяет и осуществляет следующие мероприятия, необходимые для функционирования сети связи общего пользования:</a:t>
            </a:r>
          </a:p>
          <a:p>
            <a:pPr lvl="0"/>
            <a:r>
              <a:rPr lang="ru-RU" dirty="0" smtClean="0"/>
              <a:t>создание автоматизированной системы расчета;</a:t>
            </a:r>
          </a:p>
          <a:p>
            <a:pPr lvl="0"/>
            <a:r>
              <a:rPr lang="ru-RU" dirty="0" smtClean="0"/>
              <a:t>выполнение требований СОРМ;</a:t>
            </a:r>
          </a:p>
          <a:p>
            <a:pPr lvl="0"/>
            <a:r>
              <a:rPr lang="ru-RU" dirty="0" smtClean="0"/>
              <a:t>организация подключения к сетям связи общего пользования сторонних операторов;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телекоммуникационных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получение ресурса нумерации телефонной сети;</a:t>
            </a:r>
          </a:p>
          <a:p>
            <a:pPr lvl="0"/>
            <a:r>
              <a:rPr lang="ru-RU" dirty="0" smtClean="0"/>
              <a:t>получение частотного ресурса при необходимости использования РЭС;</a:t>
            </a:r>
          </a:p>
          <a:p>
            <a:pPr lvl="0"/>
            <a:r>
              <a:rPr lang="ru-RU" dirty="0" smtClean="0"/>
              <a:t>подключение (организация доступа) коммерческих пользователей;</a:t>
            </a:r>
          </a:p>
          <a:p>
            <a:pPr lvl="0"/>
            <a:r>
              <a:rPr lang="ru-RU" dirty="0" smtClean="0"/>
              <a:t>обслуживание коммерческих пользователей, создание сервисных центров.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Принципы взаимодействия с пользователями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Предоставление телекоммуникационных сервисов для технологических целей и организации корпоративной сети осуществляется на безвозмездной основе.</a:t>
            </a:r>
          </a:p>
          <a:p>
            <a:r>
              <a:rPr lang="ru-RU" dirty="0" smtClean="0"/>
              <a:t>В том случае, если телекоммуникационные сервисы технологической сети предоставляются внешним организациям, взаимодействие с ними осуществляет Государственная компания «</a:t>
            </a:r>
            <a:r>
              <a:rPr lang="ru-RU" dirty="0" err="1" smtClean="0"/>
              <a:t>Автодор</a:t>
            </a:r>
            <a:r>
              <a:rPr lang="ru-RU" dirty="0" smtClean="0"/>
              <a:t>» непосредственно или через оператора.</a:t>
            </a:r>
          </a:p>
          <a:p>
            <a:r>
              <a:rPr lang="ru-RU" dirty="0" smtClean="0"/>
              <a:t>Взаимодействие с коммерческими потребителями осуществляется оператором. Оказание услуг абонентам осуществляется на основе договора. Ответственность за качество предоставляемых услуг связи коммерческим пользователям лежит на операторе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Принципы взаимодействия с пользователями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Взаимодействие с потребителями сервисов осуществляется на трёх уровнях:</a:t>
            </a:r>
          </a:p>
          <a:p>
            <a:pPr lvl="0"/>
            <a:r>
              <a:rPr lang="ru-RU" dirty="0" smtClean="0"/>
              <a:t>организационном;</a:t>
            </a:r>
          </a:p>
          <a:p>
            <a:pPr lvl="0"/>
            <a:r>
              <a:rPr lang="ru-RU" dirty="0" smtClean="0"/>
              <a:t>техническом;</a:t>
            </a:r>
          </a:p>
          <a:p>
            <a:pPr lvl="0"/>
            <a:r>
              <a:rPr lang="ru-RU" dirty="0" smtClean="0"/>
              <a:t>информационном.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Принципы взаимодействия с пользователями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организационном уровне определяются: порядок предоставления сервисов, требования к качеству услуг и объёмов ресурса, финансовые показатели, границы ответственности.</a:t>
            </a:r>
          </a:p>
          <a:p>
            <a:r>
              <a:rPr lang="ru-RU" dirty="0" smtClean="0"/>
              <a:t>На техническом уровне определяются  место расположения и технические характеристики точки подключения. Параметры подключения выбираются, исходя из технической возможности, и устанавливаются эксплуатирующей организацией/оператором связи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Единая среда доступа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обеспечить обмен данными между локальными вычислительными сетями служб оперативного управления различными видами транспорта с Государственной компанией «</a:t>
            </a:r>
            <a:r>
              <a:rPr lang="ru-RU" dirty="0" err="1" smtClean="0"/>
              <a:t>Автодор</a:t>
            </a:r>
            <a:r>
              <a:rPr lang="ru-RU" dirty="0" smtClean="0"/>
              <a:t>», функционирование Ситуационных центров;</a:t>
            </a:r>
          </a:p>
          <a:p>
            <a:pPr lvl="0"/>
            <a:r>
              <a:rPr lang="ru-RU" dirty="0" smtClean="0"/>
              <a:t>обеспечить возможность объединения ЛВС отдельных филиалов, территориальных отделений и дочерних зависимых обществ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 для организации различных услуг и сервисов между ними и центральным аппаратом компании;</a:t>
            </a:r>
          </a:p>
          <a:p>
            <a:pPr lvl="0"/>
            <a:r>
              <a:rPr lang="ru-RU" dirty="0" smtClean="0"/>
              <a:t>стандартизировать процессы и уровень качества сервисов компании, создать единую технологическую базу для планомерного развития IT-сервисов в подразделениях Государственной компании «</a:t>
            </a:r>
            <a:r>
              <a:rPr lang="ru-RU" dirty="0" err="1" smtClean="0"/>
              <a:t>Автодор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Для обеспечения информационного обмена с требуемым набором функций и требуемого качества на сетях связи реализуются телекоммуникационные сервисы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Принципы взаимодействия с пользователями телекоммуникационных сервисов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информационном уровне взаимодействия осуществляется обмен информацией между автоматизированными системами сети связи и пользовательским оборудованием.</a:t>
            </a:r>
          </a:p>
          <a:p>
            <a:r>
              <a:rPr lang="ru-RU" dirty="0" smtClean="0"/>
              <a:t>Подключение автоматизированных систем возможно только при выполнении условий совместимости, безопасности, конфиденциальности и устойчивости.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СПАСИБО ЗА ВНИМАНИЕ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Пользователи сервисов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Пользователи телекоммуникационных сервисов в зависимости от назначения и принадлежности могут быть отнесены к одному из трёх сегментов:</a:t>
            </a:r>
          </a:p>
          <a:p>
            <a:r>
              <a:rPr lang="ru-RU" dirty="0" smtClean="0"/>
              <a:t>- технологический сегмент;</a:t>
            </a:r>
          </a:p>
          <a:p>
            <a:r>
              <a:rPr lang="ru-RU" dirty="0" smtClean="0"/>
              <a:t>- корпоративный сегмент;</a:t>
            </a:r>
          </a:p>
          <a:p>
            <a:r>
              <a:rPr lang="ru-RU" dirty="0" smtClean="0"/>
              <a:t>- коммерческий сегмент.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Пользователем корпоративного сегмента является Государственная компания «</a:t>
            </a:r>
            <a:r>
              <a:rPr lang="ru-RU" dirty="0" err="1" smtClean="0"/>
              <a:t>Автодор</a:t>
            </a:r>
            <a:r>
              <a:rPr lang="ru-RU" dirty="0" smtClean="0"/>
              <a:t>», который использует ресурс сети связи для организации функционирования Центрального аппарата, филиалов, территориальных управлений и ДЗО Государственной компании.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252</TotalTime>
  <Words>3250</Words>
  <Application>Microsoft Office PowerPoint</Application>
  <PresentationFormat>Экран (4:3)</PresentationFormat>
  <Paragraphs>480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Апекс</vt:lpstr>
      <vt:lpstr>Технические и организационные требования к сервисам (СТО АВТОДОР 8.5-2014 «Технические и организационные требования к телекоммуникационным сервисам Государственной компании «Российские автомобильные дороги»</vt:lpstr>
      <vt:lpstr>Область применения</vt:lpstr>
      <vt:lpstr>Общие сведения о комплексе телекоммуникационных систем Государственной компании «Автодор»</vt:lpstr>
      <vt:lpstr>Виды сетей связи</vt:lpstr>
      <vt:lpstr>Единая среда доступа</vt:lpstr>
      <vt:lpstr>Единая среда доступа</vt:lpstr>
      <vt:lpstr>Единая среда доступа</vt:lpstr>
      <vt:lpstr>Пользователи сервисов</vt:lpstr>
      <vt:lpstr>Слайд 9</vt:lpstr>
      <vt:lpstr>Слайд 10</vt:lpstr>
      <vt:lpstr>Слайд 11</vt:lpstr>
      <vt:lpstr>Классификация пользователей</vt:lpstr>
      <vt:lpstr>Условия подключения</vt:lpstr>
      <vt:lpstr>Условия подключения</vt:lpstr>
      <vt:lpstr>Телекоммуникационные сервисы </vt:lpstr>
      <vt:lpstr>Телекоммуникационные сервисы </vt:lpstr>
      <vt:lpstr>Телекоммуникационные сервисы </vt:lpstr>
      <vt:lpstr>Телекоммуникационные сервисы </vt:lpstr>
      <vt:lpstr>Оповещение участников ДД</vt:lpstr>
      <vt:lpstr>Группы телекоммуникационных сервисов</vt:lpstr>
      <vt:lpstr>Группы телекоммуникационных сервисов. Передача голосовой информации.</vt:lpstr>
      <vt:lpstr>Группы телекоммуникационных сервисов.  Передача видео- и звуковых сообщений. </vt:lpstr>
      <vt:lpstr>Группы телекоммуникационных сервисов.  Звуковое вещание, оповещение.</vt:lpstr>
      <vt:lpstr>Группы телекоммуникационных сервисов.  Передача данных.</vt:lpstr>
      <vt:lpstr>Сервис  передачи данных предусматривает:</vt:lpstr>
      <vt:lpstr>Телекоммуникационные сервисы технологического сегмента. АСУДД</vt:lpstr>
      <vt:lpstr>Телекоммуникационные сервисы технологического сегмента.  Подсистема мониторинга состояния дорог и искусственных сооружений. </vt:lpstr>
      <vt:lpstr>Телекоммуникационные сервисы технологического сегмента.  Система взимания платы (СВП).</vt:lpstr>
      <vt:lpstr>Телекоммуникационные сервисы технологического сегмента. </vt:lpstr>
      <vt:lpstr>Телекоммуникационные сервисы корпоративного сегмента </vt:lpstr>
      <vt:lpstr>Телекоммуникационные сервисы корпоративного сегмента </vt:lpstr>
      <vt:lpstr>Телекоммуникационные сервисы корпоративного сегмента. </vt:lpstr>
      <vt:lpstr>Телекоммуникационные сервисы корпоративной информационной системы. </vt:lpstr>
      <vt:lpstr>. Телекоммуникационные сервисы коммерческого сегмента</vt:lpstr>
      <vt:lpstr>Пользователи коммерческого сегмента</vt:lpstr>
      <vt:lpstr>Пользователи коммерческого сегмента</vt:lpstr>
      <vt:lpstr>Телекоммуникационные сервисы, предоставляемые юридическим лицам:</vt:lpstr>
      <vt:lpstr>Телекоммуникационные сервисы, предоставляемые физическим  лицам:</vt:lpstr>
      <vt:lpstr>Телекоммуникационные сервисы, предоставляемые физическим  лицам:</vt:lpstr>
      <vt:lpstr>Телекоммуникационные сервисы, предоставляемые физическим  лицам:</vt:lpstr>
      <vt:lpstr>Сетевые технологии для  реализации телекоммуникационных  сервисов</vt:lpstr>
      <vt:lpstr>Сетевые технологии для  реализации телекоммуникационных  сервисов</vt:lpstr>
      <vt:lpstr>Технические требования к телекоммуникационным сервисам</vt:lpstr>
      <vt:lpstr>Автоматизация предоставления телекоммуникационных сервисов</vt:lpstr>
      <vt:lpstr>Управление сетью связи</vt:lpstr>
      <vt:lpstr>Управление сетью ,принципы.</vt:lpstr>
      <vt:lpstr>Учет трафика</vt:lpstr>
      <vt:lpstr>Механизмы контроля за предоставлением телекоммуникационных сервисов</vt:lpstr>
      <vt:lpstr>Механизмы контроля за предоставлением телекоммуникационных сервисов</vt:lpstr>
      <vt:lpstr>Механизмы контроля за предоставлением телекоммуникационных сервисов</vt:lpstr>
      <vt:lpstr>Организационные требования к телекоммуникационным сервисам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Документирование сервисов.</vt:lpstr>
      <vt:lpstr>Документирование сервисов</vt:lpstr>
      <vt:lpstr>Порядок предоставления телекоммуникационных сервисов</vt:lpstr>
      <vt:lpstr>Документирование сервисов</vt:lpstr>
      <vt:lpstr>Порядок предоставления телекоммуникационных сервисов</vt:lpstr>
      <vt:lpstr>Порядок предоставления телекоммуникационных сервисов</vt:lpstr>
      <vt:lpstr>Принципы взаимодействия с пользователями телекоммуникационных сервисов</vt:lpstr>
      <vt:lpstr>Принципы взаимодействия с пользователями телекоммуникационных сервисов</vt:lpstr>
      <vt:lpstr>Принципы взаимодействия с пользователями телекоммуникационных сервисов</vt:lpstr>
      <vt:lpstr>Принципы взаимодействия с пользователями телекоммуникационных сервисов</vt:lpstr>
      <vt:lpstr>Слайд 71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и организационные требования к сервисам (СТО АВТОДОР 8.5-2014 «Технические и организационные требования к телекоммуникационным сервисам Государственной компании «Российские автомобильные дороги»</dc:title>
  <dc:creator>Пронин</dc:creator>
  <cp:lastModifiedBy>Ф</cp:lastModifiedBy>
  <cp:revision>26</cp:revision>
  <dcterms:created xsi:type="dcterms:W3CDTF">2015-03-02T16:37:22Z</dcterms:created>
  <dcterms:modified xsi:type="dcterms:W3CDTF">2015-03-05T11:17:31Z</dcterms:modified>
</cp:coreProperties>
</file>